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4" r:id="rId1"/>
  </p:sldMasterIdLst>
  <p:notesMasterIdLst>
    <p:notesMasterId r:id="rId19"/>
  </p:notesMasterIdLst>
  <p:sldIdLst>
    <p:sldId id="256" r:id="rId2"/>
    <p:sldId id="257" r:id="rId3"/>
    <p:sldId id="258" r:id="rId4"/>
    <p:sldId id="272" r:id="rId5"/>
    <p:sldId id="259" r:id="rId6"/>
    <p:sldId id="273" r:id="rId7"/>
    <p:sldId id="274" r:id="rId8"/>
    <p:sldId id="279" r:id="rId9"/>
    <p:sldId id="280" r:id="rId10"/>
    <p:sldId id="281" r:id="rId11"/>
    <p:sldId id="282" r:id="rId12"/>
    <p:sldId id="275" r:id="rId13"/>
    <p:sldId id="276" r:id="rId14"/>
    <p:sldId id="278" r:id="rId15"/>
    <p:sldId id="277" r:id="rId16"/>
    <p:sldId id="271" r:id="rId17"/>
    <p:sldId id="283" r:id="rId1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4337F2EE-8FBF-4F90-8AFD-0BFCD1E67257}">
  <a:tblStyle styleId="{4337F2EE-8FBF-4F90-8AFD-0BFCD1E6725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Information</a:t>
            </a:r>
            <a:r>
              <a:rPr lang="en-US" sz="2800" baseline="0" dirty="0"/>
              <a:t> Employees Want/Need</a:t>
            </a:r>
            <a:endParaRPr lang="en-US" sz="2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277137733063426"/>
          <c:y val="0.10550907108847618"/>
          <c:w val="0.70512565616797895"/>
          <c:h val="0.8020944881889763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Benefits</c:v>
                </c:pt>
                <c:pt idx="1">
                  <c:v>Calendar</c:v>
                </c:pt>
                <c:pt idx="2">
                  <c:v>Resources</c:v>
                </c:pt>
                <c:pt idx="3">
                  <c:v>Forms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0.79</c:v>
                </c:pt>
                <c:pt idx="1">
                  <c:v>0.76</c:v>
                </c:pt>
                <c:pt idx="2">
                  <c:v>0.71</c:v>
                </c:pt>
                <c:pt idx="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70-4DE9-9F73-B19F4325FED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Benefits</c:v>
                </c:pt>
                <c:pt idx="1">
                  <c:v>Calendar</c:v>
                </c:pt>
                <c:pt idx="2">
                  <c:v>Resources</c:v>
                </c:pt>
                <c:pt idx="3">
                  <c:v>Forms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D670-4DE9-9F73-B19F4325FED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0"/>
                    <a:shade val="100000"/>
                    <a:satMod val="13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Benefits</c:v>
                </c:pt>
                <c:pt idx="1">
                  <c:v>Calendar</c:v>
                </c:pt>
                <c:pt idx="2">
                  <c:v>Resources</c:v>
                </c:pt>
                <c:pt idx="3">
                  <c:v>Forms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D670-4DE9-9F73-B19F4325FE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314524688"/>
        <c:axId val="314514112"/>
      </c:barChart>
      <c:catAx>
        <c:axId val="314524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514112"/>
        <c:crosses val="autoZero"/>
        <c:auto val="1"/>
        <c:lblAlgn val="ctr"/>
        <c:lblOffset val="100"/>
        <c:noMultiLvlLbl val="0"/>
      </c:catAx>
      <c:valAx>
        <c:axId val="3145141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524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795185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5879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39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012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3868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02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943245" y="-5108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007FAA"/>
              </a:buClr>
              <a:buFont typeface="Arial Black"/>
              <a:buNone/>
              <a:defRPr sz="5400" b="1" i="0" u="none" strike="noStrike" cap="none">
                <a:solidFill>
                  <a:srgbClr val="007FAA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012054" y="2964483"/>
            <a:ext cx="7703591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21"/>
          <p:cNvSpPr txBox="1">
            <a:spLocks noGrp="1"/>
          </p:cNvSpPr>
          <p:nvPr>
            <p:ph type="ctrTitle"/>
          </p:nvPr>
        </p:nvSpPr>
        <p:spPr>
          <a:xfrm>
            <a:off x="685800" y="288441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007FAA"/>
              </a:buClr>
              <a:buFont typeface="Arial Black"/>
              <a:buNone/>
              <a:defRPr sz="5400" b="1" i="0" u="none" strike="noStrike" cap="none">
                <a:solidFill>
                  <a:srgbClr val="007FAA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ubTitle" idx="1"/>
          </p:nvPr>
        </p:nvSpPr>
        <p:spPr>
          <a:xfrm>
            <a:off x="685800" y="3221935"/>
            <a:ext cx="7703591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hape 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628650" y="214208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7FAA"/>
              </a:buClr>
              <a:buFont typeface="Arial Black"/>
              <a:buNone/>
              <a:defRPr sz="3600" b="0" i="0" u="none" strike="noStrike" cap="none">
                <a:solidFill>
                  <a:srgbClr val="007FAA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628650" y="1752083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with pictur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Shape 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0"/>
          <p:cNvSpPr>
            <a:spLocks noGrp="1"/>
          </p:cNvSpPr>
          <p:nvPr>
            <p:ph type="pic" idx="2"/>
          </p:nvPr>
        </p:nvSpPr>
        <p:spPr>
          <a:xfrm>
            <a:off x="616968" y="1741940"/>
            <a:ext cx="3065345" cy="4372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28650" y="214207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7FAA"/>
              </a:buClr>
              <a:buFont typeface="Arial Black"/>
              <a:buNone/>
              <a:defRPr sz="3600" b="1" i="0" u="none" strike="noStrike" cap="none">
                <a:solidFill>
                  <a:srgbClr val="007FAA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814117" y="1741940"/>
            <a:ext cx="4701231" cy="43728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 b="1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705600" y="637020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 b="0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Olivia.Brown@mnps.org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youtu.be/Z98A5Yn_cW8?list=PLvVCdB4XhmDC6ZzQNyCkJca5Nbwdj6fcn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xfrm>
            <a:off x="883925" y="2425649"/>
            <a:ext cx="8026500" cy="1005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7FAA"/>
              </a:buClr>
              <a:buSzPct val="25000"/>
              <a:buFont typeface="Avenir"/>
              <a:buNone/>
            </a:pPr>
            <a:br>
              <a:rPr lang="en-US" sz="3600" b="0" i="0" u="none" strike="noStrike" cap="none" dirty="0">
                <a:solidFill>
                  <a:srgbClr val="007FAA"/>
                </a:solidFill>
                <a:latin typeface="Avenir"/>
                <a:ea typeface="Avenir"/>
                <a:cs typeface="Avenir"/>
                <a:sym typeface="Avenir"/>
              </a:rPr>
            </a:br>
            <a:endParaRPr lang="en-US" sz="3600" b="0" i="0" u="none" strike="noStrike" cap="none" dirty="0">
              <a:solidFill>
                <a:srgbClr val="007FAA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7FAA"/>
              </a:buClr>
              <a:buSzPct val="25000"/>
              <a:buFont typeface="Avenir"/>
              <a:buNone/>
            </a:pPr>
            <a:endParaRPr sz="3600" b="0" i="1" dirty="0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7FAA"/>
              </a:buClr>
              <a:buSzPct val="25000"/>
              <a:buFont typeface="Avenir"/>
              <a:buNone/>
            </a:pPr>
            <a:r>
              <a:rPr lang="en-US" sz="3600" b="0" i="1" u="none" strike="noStrike" cap="none" dirty="0">
                <a:solidFill>
                  <a:srgbClr val="007FAA"/>
                </a:solidFill>
                <a:latin typeface="Avenir"/>
                <a:ea typeface="Avenir"/>
                <a:cs typeface="Avenir"/>
                <a:sym typeface="Avenir"/>
              </a:rPr>
              <a:t>Communicat</a:t>
            </a:r>
            <a:r>
              <a:rPr lang="en-US" sz="3600" b="0" i="1" dirty="0">
                <a:latin typeface="Avenir"/>
                <a:ea typeface="Avenir"/>
                <a:cs typeface="Avenir"/>
                <a:sym typeface="Avenir"/>
              </a:rPr>
              <a:t>ing to the Choir: Strategies to Improve Employee Communications</a:t>
            </a:r>
            <a:br>
              <a:rPr lang="en-US" sz="3600" b="0" i="0" u="none" strike="noStrike" cap="none" dirty="0">
                <a:solidFill>
                  <a:srgbClr val="007FAA"/>
                </a:solidFill>
                <a:latin typeface="Avenir"/>
                <a:ea typeface="Avenir"/>
                <a:cs typeface="Avenir"/>
                <a:sym typeface="Avenir"/>
              </a:rPr>
            </a:br>
            <a:br>
              <a:rPr lang="en-US" sz="3600" b="0" i="0" u="none" strike="noStrike" cap="none" dirty="0">
                <a:solidFill>
                  <a:srgbClr val="007FAA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2400" b="0" dirty="0">
                <a:latin typeface="Avenir"/>
                <a:ea typeface="Avenir"/>
                <a:cs typeface="Avenir"/>
                <a:sym typeface="Avenir"/>
              </a:rPr>
              <a:t>Council of Great City Schools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7FAA"/>
              </a:buClr>
              <a:buSzPct val="25000"/>
              <a:buFont typeface="Avenir"/>
              <a:buNone/>
            </a:pPr>
            <a:r>
              <a:rPr lang="en-US" sz="2400" b="0" dirty="0">
                <a:latin typeface="Avenir"/>
                <a:ea typeface="Avenir"/>
                <a:cs typeface="Avenir"/>
                <a:sym typeface="Avenir"/>
              </a:rPr>
              <a:t>Public Relations Executives Conference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xfrm>
            <a:off x="883925" y="3431548"/>
            <a:ext cx="6962647" cy="10796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7FAA"/>
              </a:buClr>
              <a:buSzPct val="25000"/>
              <a:buFont typeface="Arial"/>
              <a:buNone/>
            </a:pPr>
            <a:r>
              <a:rPr lang="en-US" dirty="0">
                <a:solidFill>
                  <a:srgbClr val="007FAA"/>
                </a:solidFill>
                <a:latin typeface="Avenir"/>
                <a:ea typeface="Avenir"/>
                <a:cs typeface="Avenir"/>
                <a:sym typeface="Avenir"/>
              </a:rPr>
              <a:t>July 9, 2017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 Newsletter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0823">
            <a:off x="597082" y="1783828"/>
            <a:ext cx="3219896" cy="416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0937">
            <a:off x="2704872" y="1456256"/>
            <a:ext cx="3381152" cy="4398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802">
            <a:off x="5404829" y="988245"/>
            <a:ext cx="3371356" cy="436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40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Revamped Intranet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479" y="1389022"/>
            <a:ext cx="4497388" cy="456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13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behind the Strategy: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138" indent="-465138"/>
            <a:r>
              <a:rPr lang="en-US" dirty="0"/>
              <a:t>Employees hear from us first</a:t>
            </a:r>
          </a:p>
          <a:p>
            <a:pPr marL="465138" indent="-465138"/>
            <a:r>
              <a:rPr lang="en-US" dirty="0"/>
              <a:t>The information they need is easy to find and understand</a:t>
            </a:r>
          </a:p>
          <a:p>
            <a:pPr marL="465138" indent="-465138"/>
            <a:r>
              <a:rPr lang="en-US" dirty="0"/>
              <a:t>Inclusive of all employees – no matter position, pay grade or work schedule</a:t>
            </a:r>
          </a:p>
          <a:p>
            <a:pPr marL="465138" indent="-465138"/>
            <a:r>
              <a:rPr lang="en-US" dirty="0"/>
              <a:t>Knowledgeable staff</a:t>
            </a:r>
          </a:p>
          <a:p>
            <a:pPr marL="465138" indent="-465138"/>
            <a:r>
              <a:rPr lang="en-US" dirty="0"/>
              <a:t>One team, shared vision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5071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we doing?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9062" indent="0">
              <a:buNone/>
            </a:pPr>
            <a:r>
              <a:rPr lang="en-US" b="1" dirty="0"/>
              <a:t>Principal Connection</a:t>
            </a:r>
          </a:p>
          <a:p>
            <a:pPr marL="406400" indent="-287338"/>
            <a:r>
              <a:rPr lang="en-US" dirty="0"/>
              <a:t>95% say Principal Connection email helps them stay informed and organized.</a:t>
            </a:r>
          </a:p>
          <a:p>
            <a:pPr marL="406400" indent="-287338"/>
            <a:endParaRPr lang="en-US" dirty="0"/>
          </a:p>
          <a:p>
            <a:pPr marL="576262" lvl="1" indent="0">
              <a:buNone/>
            </a:pPr>
            <a:r>
              <a:rPr lang="en-US" sz="2000" i="1" dirty="0"/>
              <a:t>“I appreciate the time and effort that is put into the PC each week. I use it to build my TO DO LIST for the following week.”</a:t>
            </a:r>
          </a:p>
          <a:p>
            <a:pPr marL="576262" lvl="1" indent="0">
              <a:buNone/>
            </a:pPr>
            <a:r>
              <a:rPr lang="en-US" sz="2000" i="1" dirty="0"/>
              <a:t> </a:t>
            </a:r>
          </a:p>
          <a:p>
            <a:pPr marL="576262" lvl="1" indent="0">
              <a:buNone/>
            </a:pPr>
            <a:r>
              <a:rPr lang="en-US" sz="2000" i="1" dirty="0"/>
              <a:t>“Great first year! I am looking forward to seeing this become more permanent, consistent and an embedded procedure for our communication plans.”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412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we doing?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39770"/>
            <a:ext cx="7886700" cy="4351338"/>
          </a:xfrm>
        </p:spPr>
        <p:txBody>
          <a:bodyPr/>
          <a:lstStyle/>
          <a:p>
            <a:pPr marL="177800" indent="0">
              <a:buNone/>
            </a:pPr>
            <a:r>
              <a:rPr lang="en-US" b="1" dirty="0"/>
              <a:t>Forward Focus</a:t>
            </a:r>
          </a:p>
          <a:p>
            <a:pPr marL="508000" indent="-338138"/>
            <a:r>
              <a:rPr lang="en-US" dirty="0"/>
              <a:t>Mid-year survey showed 83% preferred electronic, not print</a:t>
            </a:r>
          </a:p>
          <a:p>
            <a:pPr marL="508000" indent="-338138"/>
            <a:r>
              <a:rPr lang="en-US" dirty="0"/>
              <a:t>Supported our recommendation for an electronic newsletter, with much smaller quantity printed as needed</a:t>
            </a:r>
          </a:p>
          <a:p>
            <a:pPr marL="508000" indent="-338138"/>
            <a:r>
              <a:rPr lang="en-US" dirty="0"/>
              <a:t>67% rated content as excellent or 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0692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72391"/>
            <a:ext cx="7886700" cy="4351338"/>
          </a:xfrm>
        </p:spPr>
        <p:txBody>
          <a:bodyPr/>
          <a:lstStyle/>
          <a:p>
            <a:pPr marL="406400" indent="-406400"/>
            <a:r>
              <a:rPr lang="en-US" dirty="0" err="1"/>
              <a:t>Jotform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r>
              <a:rPr lang="en-US" i="1" dirty="0"/>
              <a:t>Submissions- allows attachments</a:t>
            </a:r>
          </a:p>
          <a:p>
            <a:pPr marL="457200" lvl="1" indent="0">
              <a:buNone/>
            </a:pPr>
            <a:endParaRPr lang="en-US" dirty="0"/>
          </a:p>
          <a:p>
            <a:pPr marL="457200" indent="-457200"/>
            <a:r>
              <a:rPr lang="en-US" dirty="0" err="1"/>
              <a:t>Sharepoint</a:t>
            </a:r>
            <a:endParaRPr lang="en-US" dirty="0"/>
          </a:p>
          <a:p>
            <a:pPr marL="457200" lvl="1" indent="0">
              <a:buNone/>
            </a:pPr>
            <a:r>
              <a:rPr lang="en-US" i="1" dirty="0"/>
              <a:t>Intranet site – brand new</a:t>
            </a:r>
          </a:p>
          <a:p>
            <a:pPr marL="457200" lvl="1" indent="0">
              <a:buNone/>
            </a:pPr>
            <a:endParaRPr lang="en-US" i="1" dirty="0"/>
          </a:p>
          <a:p>
            <a:pPr marL="457200" indent="-457200"/>
            <a:r>
              <a:rPr lang="en-US" dirty="0"/>
              <a:t>Emma</a:t>
            </a:r>
          </a:p>
          <a:p>
            <a:pPr marL="457200" lvl="1" indent="0">
              <a:buNone/>
            </a:pPr>
            <a:r>
              <a:rPr lang="en-US" i="1" dirty="0"/>
              <a:t>Allows us to target and measure open rates.  Tiered account allows us to share tool with schools and departments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491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ctrTitle"/>
          </p:nvPr>
        </p:nvSpPr>
        <p:spPr>
          <a:xfrm>
            <a:off x="742950" y="423334"/>
            <a:ext cx="7772400" cy="35948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007FAA"/>
              </a:buClr>
              <a:buSzPct val="25000"/>
              <a:buFont typeface="Avenir"/>
              <a:buNone/>
            </a:pPr>
            <a:r>
              <a:rPr lang="en-US" b="0" dirty="0">
                <a:latin typeface="Avenir"/>
                <a:ea typeface="Avenir"/>
                <a:cs typeface="Avenir"/>
                <a:sym typeface="Avenir"/>
              </a:rPr>
              <a:t>Share: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007FAA"/>
              </a:buClr>
              <a:buSzPct val="25000"/>
              <a:buFont typeface="Avenir"/>
              <a:buNone/>
            </a:pPr>
            <a:endParaRPr b="0" dirty="0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007FAA"/>
              </a:buClr>
              <a:buSzPct val="25000"/>
              <a:buFont typeface="Avenir"/>
              <a:buNone/>
            </a:pPr>
            <a:r>
              <a:rPr lang="en-US" b="0" dirty="0">
                <a:latin typeface="Avenir"/>
                <a:ea typeface="Avenir"/>
                <a:cs typeface="Avenir"/>
                <a:sym typeface="Avenir"/>
              </a:rPr>
              <a:t>What’s working in your district?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2054" y="1794933"/>
            <a:ext cx="7703591" cy="2825311"/>
          </a:xfrm>
        </p:spPr>
        <p:txBody>
          <a:bodyPr/>
          <a:lstStyle/>
          <a:p>
            <a:r>
              <a:rPr lang="en-US" dirty="0"/>
              <a:t>Olivia Brown</a:t>
            </a:r>
          </a:p>
          <a:p>
            <a:r>
              <a:rPr lang="en-US" dirty="0"/>
              <a:t>Director of Communications</a:t>
            </a:r>
          </a:p>
          <a:p>
            <a:r>
              <a:rPr lang="en-US" dirty="0">
                <a:hlinkClick r:id="rId2"/>
              </a:rPr>
              <a:t>Olivia.Brown@mnps.org</a:t>
            </a:r>
            <a:endParaRPr lang="en-US" dirty="0"/>
          </a:p>
          <a:p>
            <a:r>
              <a:rPr lang="en-US" dirty="0"/>
              <a:t>615-256-8406</a:t>
            </a:r>
          </a:p>
        </p:txBody>
      </p:sp>
    </p:spTree>
    <p:extLst>
      <p:ext uri="{BB962C8B-B14F-4D97-AF65-F5344CB8AC3E}">
        <p14:creationId xmlns:p14="http://schemas.microsoft.com/office/powerpoint/2010/main" val="3883719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78416" y="4555063"/>
            <a:ext cx="76369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"/>
              </a:rPr>
              <a:t>We are all on the same team with the same goal – to provide the best for students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16" y="427563"/>
            <a:ext cx="5503333" cy="4127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ctrTitle"/>
          </p:nvPr>
        </p:nvSpPr>
        <p:spPr>
          <a:xfrm>
            <a:off x="685800" y="288441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007FAA"/>
              </a:buClr>
              <a:buSzPct val="25000"/>
              <a:buFont typeface="Avenir"/>
              <a:buNone/>
            </a:pPr>
            <a:r>
              <a:rPr lang="en-US" sz="5400" b="0" i="0" u="none" strike="noStrike" cap="none" dirty="0">
                <a:solidFill>
                  <a:srgbClr val="007FAA"/>
                </a:solidFill>
                <a:latin typeface="Avenir"/>
                <a:ea typeface="Avenir"/>
                <a:cs typeface="Avenir"/>
                <a:sym typeface="Avenir"/>
              </a:rPr>
              <a:t>Wha</a:t>
            </a:r>
            <a:r>
              <a:rPr lang="en-US" b="0" dirty="0">
                <a:latin typeface="Avenir"/>
                <a:ea typeface="Avenir"/>
                <a:cs typeface="Avenir"/>
                <a:sym typeface="Avenir"/>
              </a:rPr>
              <a:t>t Should be Simple Really Isn’t!</a:t>
            </a:r>
            <a:endParaRPr lang="en-US" sz="5400" b="0" i="0" u="none" strike="noStrike" cap="none" dirty="0">
              <a:solidFill>
                <a:srgbClr val="007FA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672" y="3200400"/>
            <a:ext cx="2752958" cy="1879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51" y="3186564"/>
            <a:ext cx="2472267" cy="1892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84" y="3200400"/>
            <a:ext cx="2218266" cy="1970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06400"/>
            <a:r>
              <a:rPr lang="en-US" dirty="0"/>
              <a:t>Media and community needs consume majority of resources and time</a:t>
            </a:r>
          </a:p>
          <a:p>
            <a:pPr marL="457200" indent="-406400"/>
            <a:r>
              <a:rPr lang="en-US" dirty="0"/>
              <a:t>Diverse employee groups</a:t>
            </a:r>
          </a:p>
          <a:p>
            <a:pPr marL="457200" indent="-406400"/>
            <a:r>
              <a:rPr lang="en-US" dirty="0"/>
              <a:t>Inadequate planning or lead time resulting in employees hearing important information in media or via rumor mill rather than leadership</a:t>
            </a:r>
          </a:p>
          <a:p>
            <a:pPr marL="457200" indent="-406400"/>
            <a:r>
              <a:rPr lang="en-US" dirty="0"/>
              <a:t>And so on, and so on, and so on…</a:t>
            </a:r>
          </a:p>
          <a:p>
            <a:pPr marL="50800" indent="0">
              <a:buNone/>
            </a:pPr>
            <a:endParaRPr lang="en-US" dirty="0"/>
          </a:p>
          <a:p>
            <a:pPr marL="50800" indent="0" algn="ctr">
              <a:buNone/>
            </a:pPr>
            <a:r>
              <a:rPr lang="en-US" b="1" dirty="0">
                <a:solidFill>
                  <a:srgbClr val="007FAA"/>
                </a:solidFill>
              </a:rPr>
              <a:t>(Insert your district’s challenge here!)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4273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2" r="13392"/>
          <a:stretch>
            <a:fillRect/>
          </a:stretch>
        </p:blipFill>
        <p:spPr/>
      </p:pic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7FAA"/>
              </a:buClr>
              <a:buSzPct val="25000"/>
              <a:buFont typeface="Avenir"/>
              <a:buNone/>
            </a:pP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Focus on internal communications in Metro Nashville Public Schools</a:t>
            </a:r>
            <a:endParaRPr lang="en-US" sz="3600" b="0" i="0" u="none" strike="noStrike" cap="none" dirty="0">
              <a:solidFill>
                <a:srgbClr val="007FA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3814119" y="1741117"/>
            <a:ext cx="4701231" cy="43728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7FAA"/>
              </a:buClr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Stop Assuming and Ask</a:t>
            </a:r>
          </a:p>
          <a:p>
            <a:pPr marL="1139825" lvl="1" indent="-682625">
              <a:lnSpc>
                <a:spcPct val="100000"/>
              </a:lnSpc>
              <a:spcBef>
                <a:spcPts val="0"/>
              </a:spcBef>
              <a:buClr>
                <a:srgbClr val="007FAA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venir"/>
                <a:ea typeface="Avenir"/>
                <a:cs typeface="Avenir"/>
                <a:sym typeface="Avenir"/>
              </a:rPr>
              <a:t>Focus Groups</a:t>
            </a:r>
          </a:p>
          <a:p>
            <a:pPr marL="1139825" lvl="1" indent="-682625">
              <a:lnSpc>
                <a:spcPct val="100000"/>
              </a:lnSpc>
              <a:spcBef>
                <a:spcPts val="0"/>
              </a:spcBef>
              <a:buClr>
                <a:srgbClr val="007FAA"/>
              </a:buClr>
              <a:buFont typeface="Wingdings" panose="05000000000000000000" pitchFamily="2" charset="2"/>
              <a:buChar char="§"/>
            </a:pPr>
            <a:r>
              <a:rPr lang="en-US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Surveys</a:t>
            </a:r>
          </a:p>
          <a:p>
            <a:pPr marL="1139825" lvl="1" indent="-682625">
              <a:lnSpc>
                <a:spcPct val="100000"/>
              </a:lnSpc>
              <a:spcBef>
                <a:spcPts val="0"/>
              </a:spcBef>
              <a:buClr>
                <a:srgbClr val="007FAA"/>
              </a:buClr>
              <a:buFont typeface="Wingdings" panose="05000000000000000000" pitchFamily="2" charset="2"/>
              <a:buChar char="§"/>
            </a:pPr>
            <a:endParaRPr lang="en-US" dirty="0">
              <a:latin typeface="Avenir"/>
              <a:ea typeface="Avenir"/>
              <a:cs typeface="Avenir"/>
              <a:sym typeface="Avenir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7FAA"/>
              </a:buClr>
              <a:buNone/>
            </a:pPr>
            <a:r>
              <a:rPr lang="en-US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How can we make 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employee communications more appealing?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Clr>
                <a:srgbClr val="007FAA"/>
              </a:buClr>
            </a:pP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45% - job specific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Clr>
                <a:srgbClr val="007FAA"/>
              </a:buClr>
            </a:pPr>
            <a:endParaRPr lang="en-US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7FAA"/>
              </a:buClr>
              <a:buNone/>
            </a:pP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How do they prefer to receive information?</a:t>
            </a:r>
            <a:endParaRPr lang="en-US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139825" lvl="1" indent="-682625">
              <a:lnSpc>
                <a:spcPct val="100000"/>
              </a:lnSpc>
              <a:spcBef>
                <a:spcPts val="0"/>
              </a:spcBef>
              <a:buClr>
                <a:srgbClr val="007FAA"/>
              </a:buClr>
              <a:buFont typeface="Wingdings" panose="05000000000000000000" pitchFamily="2" charset="2"/>
              <a:buChar char="§"/>
            </a:pPr>
            <a:endParaRPr lang="en-US" dirty="0">
              <a:latin typeface="Avenir"/>
              <a:ea typeface="Avenir"/>
              <a:cs typeface="Avenir"/>
              <a:sym typeface="Avenir"/>
            </a:endParaRPr>
          </a:p>
          <a:p>
            <a:pPr marL="682625" indent="-682625">
              <a:lnSpc>
                <a:spcPct val="100000"/>
              </a:lnSpc>
              <a:spcBef>
                <a:spcPts val="0"/>
              </a:spcBef>
              <a:buClr>
                <a:srgbClr val="007FAA"/>
              </a:buClr>
              <a:buFont typeface="Wingdings" panose="05000000000000000000" pitchFamily="2" charset="2"/>
              <a:buChar char="§"/>
            </a:pPr>
            <a:endParaRPr lang="en-US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139825" lvl="1" indent="-682625">
              <a:lnSpc>
                <a:spcPct val="100000"/>
              </a:lnSpc>
              <a:spcBef>
                <a:spcPts val="0"/>
              </a:spcBef>
              <a:buFont typeface="Calibri"/>
              <a:buAutoNum type="romanUcPeriod"/>
            </a:pPr>
            <a:endParaRPr lang="en-US" sz="240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682625" marR="0" lvl="0" indent="-682625" algn="l" rtl="0">
              <a:lnSpc>
                <a:spcPct val="7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romanUcPeriod"/>
            </a:pPr>
            <a:endParaRPr dirty="0"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982" y="617550"/>
            <a:ext cx="7886700" cy="4351338"/>
          </a:xfrm>
        </p:spPr>
        <p:txBody>
          <a:bodyPr/>
          <a:lstStyle/>
          <a:p>
            <a:pPr marL="177800" indent="0">
              <a:buNone/>
            </a:pPr>
            <a:r>
              <a:rPr lang="en-US" sz="3600" dirty="0">
                <a:latin typeface="Avenir"/>
              </a:rPr>
              <a:t>90% Prefer Email</a:t>
            </a:r>
          </a:p>
          <a:p>
            <a:endParaRPr lang="en-US" dirty="0"/>
          </a:p>
          <a:p>
            <a:pPr marL="17780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29" y="1347257"/>
            <a:ext cx="6023771" cy="444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3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4066192375"/>
              </p:ext>
            </p:extLst>
          </p:nvPr>
        </p:nvGraphicFramePr>
        <p:xfrm>
          <a:off x="186267" y="609600"/>
          <a:ext cx="7847542" cy="5326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102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2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>
                                            <p:graphicEl>
                                              <a:chart seriesIdx="2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>
                                            <p:graphicEl>
                                              <a:chart seriesIdx="2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2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>
                                            <p:graphicEl>
                                              <a:chart seriesIdx="2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>
                                            <p:graphicEl>
                                              <a:chart seriesIdx="2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Sub>
          <a:bldChart bld="seriesEl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 i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100" b="1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1" y="1921086"/>
            <a:ext cx="6954063" cy="361611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85948"/>
            <a:ext cx="7886700" cy="1325562"/>
          </a:xfrm>
        </p:spPr>
        <p:txBody>
          <a:bodyPr/>
          <a:lstStyle/>
          <a:p>
            <a:r>
              <a:rPr lang="en-US" dirty="0"/>
              <a:t>Celebrate employees</a:t>
            </a:r>
          </a:p>
        </p:txBody>
      </p:sp>
    </p:spTree>
    <p:extLst>
      <p:ext uri="{BB962C8B-B14F-4D97-AF65-F5344CB8AC3E}">
        <p14:creationId xmlns:p14="http://schemas.microsoft.com/office/powerpoint/2010/main" val="2856970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Targeted Emails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258147"/>
            <a:ext cx="3655483" cy="4672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483" y="1258147"/>
            <a:ext cx="3589867" cy="474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6124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Yellow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366</Words>
  <Application>Microsoft Office PowerPoint</Application>
  <PresentationFormat>On-screen Show (4:3)</PresentationFormat>
  <Paragraphs>87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Avenir</vt:lpstr>
      <vt:lpstr>Calibri</vt:lpstr>
      <vt:lpstr>Wingdings</vt:lpstr>
      <vt:lpstr>2_Office Theme</vt:lpstr>
      <vt:lpstr>   Communicating to the Choir: Strategies to Improve Employee Communications  Council of Great City Schools Public Relations Executives Conference</vt:lpstr>
      <vt:lpstr>PowerPoint Presentation</vt:lpstr>
      <vt:lpstr>What Should be Simple Really Isn’t!</vt:lpstr>
      <vt:lpstr>The Challenge</vt:lpstr>
      <vt:lpstr>Focus on internal communications in Metro Nashville Public Schools</vt:lpstr>
      <vt:lpstr>PowerPoint Presentation</vt:lpstr>
      <vt:lpstr>PowerPoint Presentation</vt:lpstr>
      <vt:lpstr>Celebrate employees</vt:lpstr>
      <vt:lpstr>Targeted Emails</vt:lpstr>
      <vt:lpstr>Employee Newsletter</vt:lpstr>
      <vt:lpstr>Revamped Intranet</vt:lpstr>
      <vt:lpstr>Goals behind the Strategy:</vt:lpstr>
      <vt:lpstr>How are we doing?</vt:lpstr>
      <vt:lpstr>How are we doing?</vt:lpstr>
      <vt:lpstr>Tools</vt:lpstr>
      <vt:lpstr>Share:  What’s working in your district?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Communicating to the Choir: Strategies to Improve Employee Communications  Council of Great City Schools Public Relations Executives Conference</dc:title>
  <dc:creator>Brown, Olivia H</dc:creator>
  <cp:lastModifiedBy>Tonya Harris</cp:lastModifiedBy>
  <cp:revision>42</cp:revision>
  <dcterms:modified xsi:type="dcterms:W3CDTF">2017-07-19T19:05:15Z</dcterms:modified>
</cp:coreProperties>
</file>